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" ContentType="image/t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charts/style1.xml" ContentType="application/vnd.ms-office.chartstyl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tags/tag4.xml" ContentType="application/vnd.openxmlformats-officedocument.presentationml.tags+xml"/>
  <Override PartName="/ppt/tags/tag7.xml" ContentType="application/vnd.openxmlformats-officedocument.presentationml.tags+xml"/>
  <Override PartName="/ppt/tags/tag3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61" r:id="rId3"/>
    <p:sldId id="257" r:id="rId4"/>
    <p:sldId id="258" r:id="rId5"/>
    <p:sldId id="259" r:id="rId6"/>
    <p:sldId id="260" r:id="rId7"/>
    <p:sldId id="262" r:id="rId8"/>
    <p:sldId id="263" r:id="rId9"/>
    <p:sldId id="264" r:id="rId10"/>
  </p:sldIdLst>
  <p:sldSz cx="12192000" cy="6858000"/>
  <p:notesSz cx="6858000" cy="9144000"/>
  <p:custDataLst>
    <p:tags r:id="rId1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duction" id="{6E7AF0F3-119E-470C-9754-F4EA89D1237B}">
          <p14:sldIdLst>
            <p14:sldId id="256"/>
          </p14:sldIdLst>
        </p14:section>
        <p14:section name="Why Scrum?" id="{D0111ABB-2958-4499-8687-4A3DBF699B01}">
          <p14:sldIdLst>
            <p14:sldId id="261"/>
            <p14:sldId id="257"/>
            <p14:sldId id="258"/>
            <p14:sldId id="259"/>
            <p14:sldId id="260"/>
          </p14:sldIdLst>
        </p14:section>
        <p14:section name="Agile Rising" id="{D3810D99-EF34-406D-99DC-98DA3E84BA96}">
          <p14:sldIdLst>
            <p14:sldId id="262"/>
            <p14:sldId id="263"/>
            <p14:sldId id="26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8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4772" autoAdjust="0"/>
  </p:normalViewPr>
  <p:slideViewPr>
    <p:cSldViewPr snapToGrid="0">
      <p:cViewPr varScale="1">
        <p:scale>
          <a:sx n="95" d="100"/>
          <a:sy n="95" d="100"/>
        </p:scale>
        <p:origin x="1194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cap="none" spc="50" baseline="0">
                <a:solidFill>
                  <a:schemeClr val="bg2"/>
                </a:solidFill>
                <a:latin typeface="Montserrat Black" panose="00000A00000000000000" pitchFamily="2" charset="0"/>
                <a:ea typeface="+mn-ea"/>
                <a:cs typeface="+mn-cs"/>
              </a:defRPr>
            </a:pPr>
            <a:r>
              <a:rPr lang="en-US" sz="1200" b="0" cap="none" baseline="0" dirty="0">
                <a:solidFill>
                  <a:schemeClr val="bg2"/>
                </a:solidFill>
                <a:latin typeface="Montserrat Black" panose="00000A00000000000000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Traditional Projects</a:t>
            </a:r>
          </a:p>
        </c:rich>
      </c:tx>
      <c:layout>
        <c:manualLayout>
          <c:xMode val="edge"/>
          <c:yMode val="edge"/>
          <c:x val="0.52685864309213493"/>
          <c:y val="2.686665856738151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cap="none" spc="50" baseline="0">
              <a:solidFill>
                <a:schemeClr val="bg2"/>
              </a:solidFill>
              <a:latin typeface="Montserrat Black" panose="00000A00000000000000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2.4710283883875191E-2"/>
          <c:y val="0"/>
          <c:w val="0.5744992037095219"/>
          <c:h val="0.9615422973078339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Traditional Projects</c:v>
                </c:pt>
              </c:strCache>
            </c:strRef>
          </c:tx>
          <c:spPr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C9D0-449D-9430-3C5A00EF737C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C9D0-449D-9430-3C5A00EF737C}"/>
              </c:ext>
            </c:extLst>
          </c:dPt>
          <c:dPt>
            <c:idx val="2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C9D0-449D-9430-3C5A00EF737C}"/>
              </c:ext>
            </c:extLst>
          </c:dPt>
          <c:dLbls>
            <c:dLbl>
              <c:idx val="0"/>
              <c:layout>
                <c:manualLayout>
                  <c:x val="-0.12805343481635387"/>
                  <c:y val="0.17740569387670577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9D0-449D-9430-3C5A00EF737C}"/>
                </c:ext>
              </c:extLst>
            </c:dLbl>
            <c:dLbl>
              <c:idx val="1"/>
              <c:layout>
                <c:manualLayout>
                  <c:x val="5.4776919541810069E-2"/>
                  <c:y val="-0.18028570332052257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9D0-449D-9430-3C5A00EF737C}"/>
                </c:ext>
              </c:extLst>
            </c:dLbl>
            <c:dLbl>
              <c:idx val="2"/>
              <c:layout>
                <c:manualLayout>
                  <c:x val="0.11759552206884845"/>
                  <c:y val="0.2056992724486654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9D0-449D-9430-3C5A00EF737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lt1"/>
                    </a:solidFill>
                    <a:latin typeface="Typeka-Regular" panose="02000506050000020004" pitchFamily="50" charset="0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Success</c:v>
                </c:pt>
                <c:pt idx="1">
                  <c:v>Challenged</c:v>
                </c:pt>
                <c:pt idx="2">
                  <c:v>Failed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0.26</c:v>
                </c:pt>
                <c:pt idx="1">
                  <c:v>0.53</c:v>
                </c:pt>
                <c:pt idx="2">
                  <c:v>0.21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9D0-449D-9430-3C5A00EF737C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cap="none" spc="50" baseline="0">
                <a:solidFill>
                  <a:schemeClr val="bg2"/>
                </a:solidFill>
                <a:latin typeface="Montserrat Black" panose="00000A00000000000000" pitchFamily="2" charset="0"/>
                <a:ea typeface="+mn-ea"/>
                <a:cs typeface="+mn-cs"/>
              </a:defRPr>
            </a:pPr>
            <a:r>
              <a:rPr lang="en-US" sz="1200" b="0" cap="none" baseline="0" dirty="0">
                <a:solidFill>
                  <a:schemeClr val="bg2"/>
                </a:solidFill>
                <a:latin typeface="Montserrat Black" panose="00000A00000000000000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Traditional Projects</a:t>
            </a:r>
          </a:p>
        </c:rich>
      </c:tx>
      <c:layout>
        <c:manualLayout>
          <c:xMode val="edge"/>
          <c:yMode val="edge"/>
          <c:x val="0.52685864309213493"/>
          <c:y val="2.686665856738151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cap="none" spc="50" baseline="0">
              <a:solidFill>
                <a:schemeClr val="bg2"/>
              </a:solidFill>
              <a:latin typeface="Montserrat Black" panose="00000A00000000000000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2.4710283883875191E-2"/>
          <c:y val="0"/>
          <c:w val="0.5744992037095219"/>
          <c:h val="0.9615422973078339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Traditional Projects</c:v>
                </c:pt>
              </c:strCache>
            </c:strRef>
          </c:tx>
          <c:spPr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2B68-4413-9B16-EEA8EA47CC05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2B68-4413-9B16-EEA8EA47CC05}"/>
              </c:ext>
            </c:extLst>
          </c:dPt>
          <c:dPt>
            <c:idx val="2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2B68-4413-9B16-EEA8EA47CC05}"/>
              </c:ext>
            </c:extLst>
          </c:dPt>
          <c:dLbls>
            <c:dLbl>
              <c:idx val="0"/>
              <c:layout>
                <c:manualLayout>
                  <c:x val="-0.12805343481635387"/>
                  <c:y val="0.17740569387670577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B68-4413-9B16-EEA8EA47CC05}"/>
                </c:ext>
              </c:extLst>
            </c:dLbl>
            <c:dLbl>
              <c:idx val="1"/>
              <c:layout>
                <c:manualLayout>
                  <c:x val="5.4776919541810069E-2"/>
                  <c:y val="-0.18028570332052257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B68-4413-9B16-EEA8EA47CC05}"/>
                </c:ext>
              </c:extLst>
            </c:dLbl>
            <c:dLbl>
              <c:idx val="2"/>
              <c:layout>
                <c:manualLayout>
                  <c:x val="0.11759552206884845"/>
                  <c:y val="0.2056992724486654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B68-4413-9B16-EEA8EA47CC0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lt1"/>
                    </a:solidFill>
                    <a:latin typeface="Typeka-Regular" panose="02000506050000020004" pitchFamily="50" charset="0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Success</c:v>
                </c:pt>
                <c:pt idx="1">
                  <c:v>Challenged</c:v>
                </c:pt>
                <c:pt idx="2">
                  <c:v>Failed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0.26</c:v>
                </c:pt>
                <c:pt idx="1">
                  <c:v>0.53</c:v>
                </c:pt>
                <c:pt idx="2">
                  <c:v>0.21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2B68-4413-9B16-EEA8EA47CC05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8D4AB9-A5CA-45E8-8A6D-DAA5994077CD}" type="datetimeFigureOut">
              <a:rPr lang="en-US" smtClean="0"/>
              <a:t>9/3/2022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ADB543-A48F-4DCD-B096-074D0D1B9C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5037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/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indoor&#10;&#10;Description automatically generated">
            <a:extLst>
              <a:ext uri="{FF2B5EF4-FFF2-40B4-BE49-F238E27FC236}">
                <a16:creationId xmlns:a16="http://schemas.microsoft.com/office/drawing/2014/main" id="{D5A6E347-E827-99A2-C536-903F20FC96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142" y="4459135"/>
            <a:ext cx="4479648" cy="262548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20C0538-CB39-DBA9-A7DF-25165043BA3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860952" y="1641388"/>
            <a:ext cx="8101553" cy="2387600"/>
          </a:xfrm>
        </p:spPr>
        <p:txBody>
          <a:bodyPr anchor="b"/>
          <a:lstStyle>
            <a:lvl1pPr algn="l">
              <a:defRPr sz="6000">
                <a:latin typeface="Poppins ExtraBold" panose="00000900000000000000" pitchFamily="2" charset="0"/>
                <a:cs typeface="Poppins ExtraBold" panose="000009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D7BBA5-3951-F730-ED00-E984B65A74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60953" y="4116118"/>
            <a:ext cx="8101553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Poppins Bold" panose="00000800000000000000" pitchFamily="2" charset="0"/>
                <a:cs typeface="Poppins Bold" panose="000008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8" name="Picture 7" descr="A picture containing indoor&#10;&#10;Description automatically generated">
            <a:extLst>
              <a:ext uri="{FF2B5EF4-FFF2-40B4-BE49-F238E27FC236}">
                <a16:creationId xmlns:a16="http://schemas.microsoft.com/office/drawing/2014/main" id="{BFBDB627-031F-D784-36D0-A140BACF0AB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048" y="-647419"/>
            <a:ext cx="4546643" cy="2664755"/>
          </a:xfrm>
          <a:prstGeom prst="rect">
            <a:avLst/>
          </a:prstGeom>
        </p:spPr>
      </p:pic>
      <p:pic>
        <p:nvPicPr>
          <p:cNvPr id="10" name="Picture 9" descr="A picture containing indoor">
            <a:extLst>
              <a:ext uri="{FF2B5EF4-FFF2-40B4-BE49-F238E27FC236}">
                <a16:creationId xmlns:a16="http://schemas.microsoft.com/office/drawing/2014/main" id="{92BDCA65-FC07-3E0C-9733-BF82E431CC1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2572" y="136525"/>
            <a:ext cx="3038071" cy="1780591"/>
          </a:xfrm>
          <a:prstGeom prst="rect">
            <a:avLst/>
          </a:prstGeom>
        </p:spPr>
      </p:pic>
      <p:pic>
        <p:nvPicPr>
          <p:cNvPr id="12" name="Picture 11" descr="A picture containing transport, aircraft, yellow, airplane&#10;&#10;Description automatically generated">
            <a:extLst>
              <a:ext uri="{FF2B5EF4-FFF2-40B4-BE49-F238E27FC236}">
                <a16:creationId xmlns:a16="http://schemas.microsoft.com/office/drawing/2014/main" id="{D6131750-A459-01D2-5B0C-F3C4DE5EE9B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58859">
            <a:off x="-1136026" y="1440462"/>
            <a:ext cx="5682834" cy="3252532"/>
          </a:xfrm>
          <a:prstGeom prst="rect">
            <a:avLst/>
          </a:prstGeom>
        </p:spPr>
      </p:pic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B9AFA661-B314-610B-CDD9-B48A21A46C8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7034" y="6212584"/>
            <a:ext cx="2374669" cy="431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141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8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E0F833-3363-8488-6BD2-54875FE2F7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D4AD9F-6B96-2AF1-8719-9D01897E4F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10D75A-734F-F248-FD02-6F414DECF2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656965CA-5AE7-EF6E-F82C-5E7A729F40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458" y="5975927"/>
            <a:ext cx="767541" cy="74554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0DC3F03-DC6E-99BF-37F6-94B0A6963CE4}"/>
              </a:ext>
            </a:extLst>
          </p:cNvPr>
          <p:cNvSpPr txBox="1"/>
          <p:nvPr userDrawn="1"/>
        </p:nvSpPr>
        <p:spPr>
          <a:xfrm>
            <a:off x="0" y="6499225"/>
            <a:ext cx="411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Copyright 2019 – 2022 by CAVU Benefit Corporation .All Rights Reserved.</a:t>
            </a:r>
          </a:p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Adapted from content from Agile Education Program by Scrum Inc.</a:t>
            </a:r>
          </a:p>
        </p:txBody>
      </p:sp>
    </p:spTree>
    <p:extLst>
      <p:ext uri="{BB962C8B-B14F-4D97-AF65-F5344CB8AC3E}">
        <p14:creationId xmlns:p14="http://schemas.microsoft.com/office/powerpoint/2010/main" val="2422885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4C3139-18E9-1570-0F3F-28E5175996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C6FC197-49DD-CFE3-DC2A-8FADC507ED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C4987C-342E-8730-0CB3-EFAC25B6B6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FD0E331F-4191-F915-D232-DCFC4412744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458" y="5975927"/>
            <a:ext cx="767541" cy="74554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8C7B78E-B52F-7247-9356-C18F0182B75E}"/>
              </a:ext>
            </a:extLst>
          </p:cNvPr>
          <p:cNvSpPr txBox="1"/>
          <p:nvPr userDrawn="1"/>
        </p:nvSpPr>
        <p:spPr>
          <a:xfrm>
            <a:off x="0" y="6499225"/>
            <a:ext cx="411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Copyright 2019 – 2022 by CAVU Benefit Corporation .All Rights Reserved.</a:t>
            </a:r>
          </a:p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Adapted from content from Agile Education Program by Scrum Inc.</a:t>
            </a:r>
          </a:p>
        </p:txBody>
      </p:sp>
    </p:spTree>
    <p:extLst>
      <p:ext uri="{BB962C8B-B14F-4D97-AF65-F5344CB8AC3E}">
        <p14:creationId xmlns:p14="http://schemas.microsoft.com/office/powerpoint/2010/main" val="7742802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CC2E09-171C-CC59-B222-4872905F69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B6D2516-1C14-E04B-E7FF-049DF6FA72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3583309-ABAF-A519-49FA-F7CE262A1DFD}"/>
              </a:ext>
            </a:extLst>
          </p:cNvPr>
          <p:cNvSpPr txBox="1"/>
          <p:nvPr userDrawn="1"/>
        </p:nvSpPr>
        <p:spPr>
          <a:xfrm>
            <a:off x="0" y="6499225"/>
            <a:ext cx="411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Copyright 2019 – 2022 by CAVU Benefit Corporation .All Rights Reserved.</a:t>
            </a:r>
          </a:p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Adapted from content from Agile Education Program by Scrum Inc.</a:t>
            </a: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97E8C7A6-4C9B-248A-074F-FFCE72DD48A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458" y="5975927"/>
            <a:ext cx="767541" cy="745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4732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E3A915F-51CB-754D-A2EF-6E677C9DFD0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B30A0DF-3BEE-2A75-D535-B92BE4D2E7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03BD874-9FBF-640D-62C2-FDAC7A6941AF}"/>
              </a:ext>
            </a:extLst>
          </p:cNvPr>
          <p:cNvSpPr txBox="1"/>
          <p:nvPr userDrawn="1"/>
        </p:nvSpPr>
        <p:spPr>
          <a:xfrm rot="5400000">
            <a:off x="-1378451" y="5345124"/>
            <a:ext cx="31488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Copyright 2019 – 2022 by CAVU Benefit Corporation .All Rights Reserved.</a:t>
            </a:r>
          </a:p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Adapted from content from Agile Education Program by Scrum Inc.</a:t>
            </a: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46993A5E-7405-EE67-272C-7E514568004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4958" y="156271"/>
            <a:ext cx="767541" cy="745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245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0C0538-CB39-DBA9-A7DF-25165043BA3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857751" y="2261380"/>
            <a:ext cx="6076949" cy="2011651"/>
          </a:xfrm>
        </p:spPr>
        <p:txBody>
          <a:bodyPr anchor="b">
            <a:noAutofit/>
          </a:bodyPr>
          <a:lstStyle>
            <a:lvl1pPr algn="l">
              <a:defRPr sz="4400">
                <a:latin typeface="Poppins ExtraBold" panose="00000900000000000000" pitchFamily="2" charset="0"/>
                <a:cs typeface="Poppins ExtraBold" panose="000009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D7BBA5-3951-F730-ED00-E984B65A74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57750" y="4273031"/>
            <a:ext cx="6076949" cy="68839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Poppins Bold" panose="00000800000000000000" pitchFamily="2" charset="0"/>
                <a:cs typeface="Poppins Bold" panose="000008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8" name="Picture 7" descr="A picture containing indoor&#10;&#10;Description automatically generated">
            <a:extLst>
              <a:ext uri="{FF2B5EF4-FFF2-40B4-BE49-F238E27FC236}">
                <a16:creationId xmlns:a16="http://schemas.microsoft.com/office/drawing/2014/main" id="{BFBDB627-031F-D784-36D0-A140BACF0AB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7976" y="-681684"/>
            <a:ext cx="5743466" cy="3366204"/>
          </a:xfrm>
          <a:prstGeom prst="rect">
            <a:avLst/>
          </a:prstGeom>
        </p:spPr>
      </p:pic>
      <p:pic>
        <p:nvPicPr>
          <p:cNvPr id="9" name="Picture 8" descr="A picture containing indoor&#10;&#10;Description automatically generated">
            <a:extLst>
              <a:ext uri="{FF2B5EF4-FFF2-40B4-BE49-F238E27FC236}">
                <a16:creationId xmlns:a16="http://schemas.microsoft.com/office/drawing/2014/main" id="{D5A6E347-E827-99A2-C536-903F20FC96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39932" y="5961717"/>
            <a:ext cx="3432308" cy="2011651"/>
          </a:xfrm>
          <a:prstGeom prst="rect">
            <a:avLst/>
          </a:prstGeom>
        </p:spPr>
      </p:pic>
      <p:pic>
        <p:nvPicPr>
          <p:cNvPr id="10" name="Picture 9" descr="A picture containing indoor">
            <a:extLst>
              <a:ext uri="{FF2B5EF4-FFF2-40B4-BE49-F238E27FC236}">
                <a16:creationId xmlns:a16="http://schemas.microsoft.com/office/drawing/2014/main" id="{92BDCA65-FC07-3E0C-9733-BF82E431CC1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8142"/>
            <a:ext cx="2161476" cy="1266825"/>
          </a:xfrm>
          <a:prstGeom prst="rect">
            <a:avLst/>
          </a:prstGeom>
        </p:spPr>
      </p:pic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B9AFA661-B314-610B-CDD9-B48A21A46C8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7034" y="6272448"/>
            <a:ext cx="2374669" cy="431336"/>
          </a:xfrm>
          <a:prstGeom prst="rect">
            <a:avLst/>
          </a:prstGeom>
        </p:spPr>
      </p:pic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F7784954-65CD-6452-3131-A5F9FB7816B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9624" y="1723092"/>
            <a:ext cx="4048125" cy="4000500"/>
          </a:xfrm>
        </p:spPr>
        <p:txBody>
          <a:bodyPr/>
          <a:lstStyle/>
          <a:p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9B82D89-BD25-4C59-5330-368FE3FFFDB5}"/>
              </a:ext>
            </a:extLst>
          </p:cNvPr>
          <p:cNvSpPr txBox="1"/>
          <p:nvPr userDrawn="1"/>
        </p:nvSpPr>
        <p:spPr>
          <a:xfrm>
            <a:off x="0" y="6499225"/>
            <a:ext cx="411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Copyright 2019 – 2022 by CAVU Benefit Corporation .All Rights Reserved.</a:t>
            </a:r>
          </a:p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Adapted from content from Agile Education Program by Scrum Inc.</a:t>
            </a:r>
          </a:p>
        </p:txBody>
      </p:sp>
    </p:spTree>
    <p:extLst>
      <p:ext uri="{BB962C8B-B14F-4D97-AF65-F5344CB8AC3E}">
        <p14:creationId xmlns:p14="http://schemas.microsoft.com/office/powerpoint/2010/main" val="22249198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C6A5EEE-9CFE-90F3-EBD8-C166FF7CF4F3}"/>
              </a:ext>
            </a:extLst>
          </p:cNvPr>
          <p:cNvSpPr/>
          <p:nvPr userDrawn="1"/>
        </p:nvSpPr>
        <p:spPr>
          <a:xfrm>
            <a:off x="0" y="0"/>
            <a:ext cx="12192000" cy="18256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C610E7A-9B75-C1E2-AB1A-59C07E467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>
                <a:solidFill>
                  <a:schemeClr val="tx1"/>
                </a:solidFill>
                <a:latin typeface="Poppins Bold" panose="00000800000000000000" pitchFamily="2" charset="0"/>
                <a:cs typeface="Poppins Bold" panose="000008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ECB36C-462A-E6B1-ADC0-8879DF2556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55813"/>
            <a:ext cx="10515600" cy="41211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23FDB5A0-FC09-930D-1DE1-20032CB932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458" y="5975927"/>
            <a:ext cx="767541" cy="7455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2C581FF-EAD9-D395-5E7F-00C44E9E2E01}"/>
              </a:ext>
            </a:extLst>
          </p:cNvPr>
          <p:cNvSpPr txBox="1"/>
          <p:nvPr userDrawn="1"/>
        </p:nvSpPr>
        <p:spPr>
          <a:xfrm>
            <a:off x="0" y="6499225"/>
            <a:ext cx="411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Copyright 2019 – 2022 by CAVU Benefit Corporation .All Rights Reserved.</a:t>
            </a:r>
          </a:p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Adapted from content from Agile Education Program by Scrum Inc.</a:t>
            </a:r>
          </a:p>
        </p:txBody>
      </p:sp>
    </p:spTree>
    <p:extLst>
      <p:ext uri="{BB962C8B-B14F-4D97-AF65-F5344CB8AC3E}">
        <p14:creationId xmlns:p14="http://schemas.microsoft.com/office/powerpoint/2010/main" val="2212757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92157-F311-873A-5087-E0882BC4FC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EDFD2A-3614-BEA0-B483-9A6A45B713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35589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D6204F1-0285-3020-454B-55D23CA9E647}"/>
              </a:ext>
            </a:extLst>
          </p:cNvPr>
          <p:cNvSpPr/>
          <p:nvPr userDrawn="1"/>
        </p:nvSpPr>
        <p:spPr>
          <a:xfrm>
            <a:off x="0" y="0"/>
            <a:ext cx="12192000" cy="18256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39C451-6285-DF7F-954A-6CAF11EB2D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Poppins Bold" panose="00000800000000000000" pitchFamily="2" charset="0"/>
                <a:cs typeface="Poppins Bold" panose="00000800000000000000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3B728E-5ABF-7683-6B6D-8CE00ED28A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05011"/>
            <a:ext cx="5181600" cy="41719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8C19CA-3D1C-6B54-1CCC-5A3DAC89DD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005011"/>
            <a:ext cx="5181600" cy="41719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018DEF71-EA8F-F7D1-0F18-56D5BE68C32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458" y="5975927"/>
            <a:ext cx="767541" cy="74554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93D8DE3-81DB-7CB4-B487-591B84150C44}"/>
              </a:ext>
            </a:extLst>
          </p:cNvPr>
          <p:cNvSpPr txBox="1"/>
          <p:nvPr userDrawn="1"/>
        </p:nvSpPr>
        <p:spPr>
          <a:xfrm>
            <a:off x="0" y="6499225"/>
            <a:ext cx="411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Copyright 2019 – 2022 by CAVU Benefit Corporation .All Rights Reserved.</a:t>
            </a:r>
          </a:p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Adapted from content from Agile Education Program by Scrum Inc.</a:t>
            </a:r>
          </a:p>
        </p:txBody>
      </p:sp>
    </p:spTree>
    <p:extLst>
      <p:ext uri="{BB962C8B-B14F-4D97-AF65-F5344CB8AC3E}">
        <p14:creationId xmlns:p14="http://schemas.microsoft.com/office/powerpoint/2010/main" val="385236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0845D7D-5772-DFEE-8746-F3337164E566}"/>
              </a:ext>
            </a:extLst>
          </p:cNvPr>
          <p:cNvSpPr/>
          <p:nvPr userDrawn="1"/>
        </p:nvSpPr>
        <p:spPr>
          <a:xfrm>
            <a:off x="0" y="0"/>
            <a:ext cx="12192000" cy="18256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24F892-DC54-48B6-AF3B-BDCFEC51C2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Poppins Bold" panose="00000800000000000000" pitchFamily="2" charset="0"/>
                <a:cs typeface="Poppins Bold" panose="000008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60673B-2001-996D-1162-C4FBD85465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6612" y="1992312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CAFA51-31FC-9FBA-839F-335F71859B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816224"/>
            <a:ext cx="5157787" cy="33734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E1DEF66-AF18-28AC-8F19-26487C634E6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69024" y="199231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6CD715-1627-5984-3DE3-C6FBDDF70F1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816223"/>
            <a:ext cx="5183188" cy="33734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3FD55ED-C1B5-73AB-8F03-F052B872F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5FE76-595E-43BC-B3FD-5116BBDA9642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BCD6F89D-3040-8B64-0C69-D57205F093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458" y="5975927"/>
            <a:ext cx="767541" cy="74554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BCA028B-8025-A427-FB92-80AC85C7EF65}"/>
              </a:ext>
            </a:extLst>
          </p:cNvPr>
          <p:cNvSpPr txBox="1"/>
          <p:nvPr userDrawn="1"/>
        </p:nvSpPr>
        <p:spPr>
          <a:xfrm>
            <a:off x="0" y="6499225"/>
            <a:ext cx="411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Copyright 2019 – 2022 by CAVU Benefit Corporation .All Rights Reserved.</a:t>
            </a:r>
          </a:p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Adapted from content from Agile Education Program by Scrum Inc.</a:t>
            </a:r>
          </a:p>
        </p:txBody>
      </p:sp>
    </p:spTree>
    <p:extLst>
      <p:ext uri="{BB962C8B-B14F-4D97-AF65-F5344CB8AC3E}">
        <p14:creationId xmlns:p14="http://schemas.microsoft.com/office/powerpoint/2010/main" val="2412012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ility S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0845D7D-5772-DFEE-8746-F3337164E566}"/>
              </a:ext>
            </a:extLst>
          </p:cNvPr>
          <p:cNvSpPr/>
          <p:nvPr userDrawn="1"/>
        </p:nvSpPr>
        <p:spPr>
          <a:xfrm>
            <a:off x="0" y="0"/>
            <a:ext cx="12192000" cy="18256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24F892-DC54-48B6-AF3B-BDCFEC51C2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Poppins Bold" panose="00000800000000000000" pitchFamily="2" charset="0"/>
                <a:cs typeface="Poppins Bold" panose="000008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CAFA51-31FC-9FBA-839F-335F71859B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60082"/>
            <a:ext cx="3151187" cy="3574018"/>
          </a:xfrm>
          <a:solidFill>
            <a:schemeClr val="accent6"/>
          </a:solidFill>
        </p:spPr>
        <p:txBody>
          <a:bodyPr tIns="182880">
            <a:normAutofit/>
          </a:bodyPr>
          <a:lstStyle>
            <a:lvl1pPr marL="228600" indent="-228600">
              <a:buClr>
                <a:schemeClr val="bg1"/>
              </a:buClr>
              <a:buFont typeface="Poppins" panose="00000500000000000000" pitchFamily="2" charset="0"/>
              <a:buChar char="–"/>
              <a:defRPr sz="2000"/>
            </a:lvl1pPr>
            <a:lvl2pPr marL="685800" indent="-228600">
              <a:buClr>
                <a:schemeClr val="bg1"/>
              </a:buClr>
              <a:buFont typeface="Poppins" panose="00000500000000000000" pitchFamily="2" charset="0"/>
              <a:buChar char="–"/>
              <a:defRPr sz="1800"/>
            </a:lvl2pPr>
            <a:lvl3pPr marL="1143000" indent="-228600">
              <a:buClr>
                <a:schemeClr val="bg1"/>
              </a:buClr>
              <a:buFont typeface="Poppins" panose="00000500000000000000" pitchFamily="2" charset="0"/>
              <a:buChar char="–"/>
              <a:defRPr sz="1600"/>
            </a:lvl3pPr>
            <a:lvl4pPr marL="1600200" indent="-228600">
              <a:buClr>
                <a:schemeClr val="bg1"/>
              </a:buClr>
              <a:buFont typeface="Poppins" panose="00000500000000000000" pitchFamily="2" charset="0"/>
              <a:buChar char="–"/>
              <a:defRPr sz="1400"/>
            </a:lvl4pPr>
            <a:lvl5pPr marL="2057400" indent="-228600">
              <a:buClr>
                <a:schemeClr val="bg1"/>
              </a:buClr>
              <a:buFont typeface="Poppins" panose="00000500000000000000" pitchFamily="2" charset="0"/>
              <a:buChar char="–"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BCD6F89D-3040-8B64-0C69-D57205F093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458" y="5975927"/>
            <a:ext cx="767541" cy="74554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BCA028B-8025-A427-FB92-80AC85C7EF65}"/>
              </a:ext>
            </a:extLst>
          </p:cNvPr>
          <p:cNvSpPr txBox="1"/>
          <p:nvPr userDrawn="1"/>
        </p:nvSpPr>
        <p:spPr>
          <a:xfrm>
            <a:off x="0" y="6499225"/>
            <a:ext cx="411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Copyright 2019 – 2022 by CAVU Benefit Corporation .All Rights Reserved.</a:t>
            </a:r>
          </a:p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Adapted from content from Agile Education Program by Scrum Inc.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1F25673-A84B-059E-D078-FEB96F9ABCFE}"/>
              </a:ext>
            </a:extLst>
          </p:cNvPr>
          <p:cNvSpPr txBox="1"/>
          <p:nvPr userDrawn="1"/>
        </p:nvSpPr>
        <p:spPr>
          <a:xfrm>
            <a:off x="839788" y="2190750"/>
            <a:ext cx="3151188" cy="369332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UNDERPERFORMING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D90FF906-E05F-7D99-C600-1E89811F86D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4288241" y="2560082"/>
            <a:ext cx="3151187" cy="3574018"/>
          </a:xfrm>
          <a:solidFill>
            <a:schemeClr val="accent5">
              <a:lumMod val="75000"/>
            </a:schemeClr>
          </a:solidFill>
        </p:spPr>
        <p:txBody>
          <a:bodyPr tIns="182880">
            <a:normAutofit/>
          </a:bodyPr>
          <a:lstStyle>
            <a:lvl1pPr marL="228600" indent="-228600">
              <a:buClr>
                <a:schemeClr val="bg1"/>
              </a:buClr>
              <a:buFont typeface="Poppins" panose="00000500000000000000" pitchFamily="2" charset="0"/>
              <a:buChar char="–"/>
              <a:defRPr sz="2000"/>
            </a:lvl1pPr>
            <a:lvl2pPr marL="685800" indent="-228600">
              <a:buClr>
                <a:schemeClr val="bg1"/>
              </a:buClr>
              <a:buFont typeface="Poppins" panose="00000500000000000000" pitchFamily="2" charset="0"/>
              <a:buChar char="–"/>
              <a:defRPr sz="1800"/>
            </a:lvl2pPr>
            <a:lvl3pPr marL="1143000" indent="-228600">
              <a:buClr>
                <a:schemeClr val="bg1"/>
              </a:buClr>
              <a:buFont typeface="Poppins" panose="00000500000000000000" pitchFamily="2" charset="0"/>
              <a:buChar char="–"/>
              <a:defRPr sz="1600"/>
            </a:lvl3pPr>
            <a:lvl4pPr marL="1600200" indent="-228600">
              <a:buClr>
                <a:schemeClr val="bg1"/>
              </a:buClr>
              <a:buFont typeface="Poppins" panose="00000500000000000000" pitchFamily="2" charset="0"/>
              <a:buChar char="–"/>
              <a:defRPr sz="1400"/>
            </a:lvl4pPr>
            <a:lvl5pPr marL="2057400" indent="-228600">
              <a:buClr>
                <a:schemeClr val="bg1"/>
              </a:buClr>
              <a:buFont typeface="Poppins" panose="00000500000000000000" pitchFamily="2" charset="0"/>
              <a:buChar char="–"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D87A2BC-80DB-C9B7-0393-B9244E418275}"/>
              </a:ext>
            </a:extLst>
          </p:cNvPr>
          <p:cNvSpPr txBox="1"/>
          <p:nvPr userDrawn="1"/>
        </p:nvSpPr>
        <p:spPr>
          <a:xfrm>
            <a:off x="4288240" y="2190750"/>
            <a:ext cx="3151189" cy="36933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IMPROVING</a:t>
            </a:r>
          </a:p>
        </p:txBody>
      </p:sp>
      <p:sp>
        <p:nvSpPr>
          <p:cNvPr id="14" name="Content Placeholder 3">
            <a:extLst>
              <a:ext uri="{FF2B5EF4-FFF2-40B4-BE49-F238E27FC236}">
                <a16:creationId xmlns:a16="http://schemas.microsoft.com/office/drawing/2014/main" id="{CCA83D65-8897-7B89-26B6-052A582382D3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7746641" y="2560082"/>
            <a:ext cx="3151187" cy="3574018"/>
          </a:xfrm>
          <a:solidFill>
            <a:schemeClr val="bg1">
              <a:lumMod val="50000"/>
            </a:schemeClr>
          </a:solidFill>
        </p:spPr>
        <p:txBody>
          <a:bodyPr tIns="182880">
            <a:normAutofit/>
          </a:bodyPr>
          <a:lstStyle>
            <a:lvl1pPr marL="228600" indent="-228600">
              <a:buClr>
                <a:schemeClr val="bg1"/>
              </a:buClr>
              <a:buFont typeface="Poppins" panose="00000500000000000000" pitchFamily="2" charset="0"/>
              <a:buChar char="–"/>
              <a:defRPr sz="2000"/>
            </a:lvl1pPr>
            <a:lvl2pPr marL="685800" indent="-228600">
              <a:buClr>
                <a:schemeClr val="bg1"/>
              </a:buClr>
              <a:buFont typeface="Poppins" panose="00000500000000000000" pitchFamily="2" charset="0"/>
              <a:buChar char="–"/>
              <a:defRPr sz="1800"/>
            </a:lvl2pPr>
            <a:lvl3pPr marL="1143000" indent="-228600">
              <a:buClr>
                <a:schemeClr val="bg1"/>
              </a:buClr>
              <a:buFont typeface="Poppins" panose="00000500000000000000" pitchFamily="2" charset="0"/>
              <a:buChar char="–"/>
              <a:defRPr sz="1600"/>
            </a:lvl3pPr>
            <a:lvl4pPr marL="1600200" indent="-228600">
              <a:buClr>
                <a:schemeClr val="bg1"/>
              </a:buClr>
              <a:buFont typeface="Poppins" panose="00000500000000000000" pitchFamily="2" charset="0"/>
              <a:buChar char="–"/>
              <a:defRPr sz="1400"/>
            </a:lvl4pPr>
            <a:lvl5pPr marL="2057400" indent="-228600">
              <a:buClr>
                <a:schemeClr val="bg1"/>
              </a:buClr>
              <a:buFont typeface="Poppins" panose="00000500000000000000" pitchFamily="2" charset="0"/>
              <a:buChar char="–"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256E484-26BD-0CDB-312D-CC7943AFE58C}"/>
              </a:ext>
            </a:extLst>
          </p:cNvPr>
          <p:cNvSpPr txBox="1"/>
          <p:nvPr userDrawn="1"/>
        </p:nvSpPr>
        <p:spPr>
          <a:xfrm>
            <a:off x="7746640" y="2190750"/>
            <a:ext cx="3151187" cy="369332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HIGH PERFORMING</a:t>
            </a:r>
          </a:p>
        </p:txBody>
      </p:sp>
    </p:spTree>
    <p:extLst>
      <p:ext uri="{BB962C8B-B14F-4D97-AF65-F5344CB8AC3E}">
        <p14:creationId xmlns:p14="http://schemas.microsoft.com/office/powerpoint/2010/main" val="116712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E5E5DE9-8C3C-5C3C-7420-28620CF0EE6E}"/>
              </a:ext>
            </a:extLst>
          </p:cNvPr>
          <p:cNvSpPr/>
          <p:nvPr userDrawn="1"/>
        </p:nvSpPr>
        <p:spPr>
          <a:xfrm>
            <a:off x="0" y="0"/>
            <a:ext cx="12192000" cy="18256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07EB05-1E4F-FB87-CE17-90AFA28A79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Poppins Bold" panose="00000800000000000000" pitchFamily="2" charset="0"/>
                <a:cs typeface="Poppins Bold" panose="00000800000000000000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ECD6FDC1-AC45-4C41-D0A1-37DE0E5485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458" y="5975927"/>
            <a:ext cx="767541" cy="7455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7E538A3-F48E-C745-4793-B262D22BD23A}"/>
              </a:ext>
            </a:extLst>
          </p:cNvPr>
          <p:cNvSpPr txBox="1"/>
          <p:nvPr userDrawn="1"/>
        </p:nvSpPr>
        <p:spPr>
          <a:xfrm>
            <a:off x="0" y="6499225"/>
            <a:ext cx="411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Copyright 2019 – 2022 by CAVU Benefit Corporation .All Rights Reserved.</a:t>
            </a:r>
          </a:p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Adapted from content from Agile Education Program by Scrum Inc.</a:t>
            </a:r>
          </a:p>
        </p:txBody>
      </p:sp>
    </p:spTree>
    <p:extLst>
      <p:ext uri="{BB962C8B-B14F-4D97-AF65-F5344CB8AC3E}">
        <p14:creationId xmlns:p14="http://schemas.microsoft.com/office/powerpoint/2010/main" val="32821587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D7CEE64E-4A33-060B-AB25-15F5117DEF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458" y="5975927"/>
            <a:ext cx="767541" cy="74554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0DAEE36-ADD2-01D8-3EBF-96F6E4B54F38}"/>
              </a:ext>
            </a:extLst>
          </p:cNvPr>
          <p:cNvSpPr txBox="1"/>
          <p:nvPr userDrawn="1"/>
        </p:nvSpPr>
        <p:spPr>
          <a:xfrm>
            <a:off x="0" y="6499225"/>
            <a:ext cx="411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Copyright 2019 – 2022 by CAVU Benefit Corporation .All Rights Reserved.</a:t>
            </a:r>
          </a:p>
          <a:p>
            <a:r>
              <a:rPr lang="en-US" sz="6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Adapted from content from Agile Education Program by Scrum Inc.</a:t>
            </a:r>
          </a:p>
        </p:txBody>
      </p:sp>
    </p:spTree>
    <p:extLst>
      <p:ext uri="{BB962C8B-B14F-4D97-AF65-F5344CB8AC3E}">
        <p14:creationId xmlns:p14="http://schemas.microsoft.com/office/powerpoint/2010/main" val="16166030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56189AD-333E-2BBD-3805-119D5BC9B9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853AD4-6ACD-92B8-E2AB-668C84B853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8D7F05-CD49-1EBB-C3EB-033796130C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44C20E-79B1-4A2C-81E3-B5436ABC7790}" type="datetimeFigureOut">
              <a:rPr lang="en-US" smtClean="0"/>
              <a:t>9/3/2022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8B033A-2BAE-720D-4A8C-210C5F7702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64C6C8-5B7E-79C6-1EFB-EA94A9D3D6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B5FE76-595E-43BC-B3FD-5116BBDA96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511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61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10" Type="http://schemas.openxmlformats.org/officeDocument/2006/relationships/image" Target="../media/image28.svg"/><Relationship Id="rId4" Type="http://schemas.openxmlformats.org/officeDocument/2006/relationships/image" Target="../media/image22.svg"/><Relationship Id="rId9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0B55CE-5E8F-5192-A8DC-9BA4857DBA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52900" y="1841413"/>
            <a:ext cx="7809606" cy="2387600"/>
          </a:xfrm>
        </p:spPr>
        <p:txBody>
          <a:bodyPr>
            <a:normAutofit/>
          </a:bodyPr>
          <a:lstStyle/>
          <a:p>
            <a:r>
              <a:rPr lang="en-US" sz="4000" dirty="0"/>
              <a:t>SCRUM MASTER </a:t>
            </a:r>
            <a:r>
              <a:rPr lang="en-US" sz="2400" dirty="0">
                <a:solidFill>
                  <a:schemeClr val="tx1"/>
                </a:solidFill>
              </a:rPr>
              <a:t>AND</a:t>
            </a:r>
            <a:r>
              <a:rPr lang="en-US" sz="4000" dirty="0">
                <a:solidFill>
                  <a:schemeClr val="tx1"/>
                </a:solidFill>
              </a:rPr>
              <a:t> </a:t>
            </a:r>
            <a:br>
              <a:rPr lang="en-US" sz="4000" dirty="0">
                <a:solidFill>
                  <a:schemeClr val="tx1"/>
                </a:solidFill>
              </a:rPr>
            </a:br>
            <a:r>
              <a:rPr lang="en-US" sz="4000" dirty="0"/>
              <a:t>PRODUCT OWNER BOOTCAMP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0C797D-6062-AD79-2C01-58252C0458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52900" y="4229013"/>
            <a:ext cx="8101553" cy="1655762"/>
          </a:xfrm>
        </p:spPr>
        <p:txBody>
          <a:bodyPr/>
          <a:lstStyle/>
          <a:p>
            <a:r>
              <a:rPr lang="en-US" dirty="0"/>
              <a:t>RSM+RPO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73764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2DA962E6-85B0-3B45-4F3B-6D6FB91A7F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25" y="1804916"/>
            <a:ext cx="5838410" cy="58341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EBDD1C2-A7C9-44AC-5761-3FA0DED421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57750" y="2261380"/>
            <a:ext cx="6076949" cy="2011651"/>
          </a:xfrm>
        </p:spPr>
        <p:txBody>
          <a:bodyPr/>
          <a:lstStyle/>
          <a:p>
            <a:r>
              <a:rPr lang="en-US" dirty="0"/>
              <a:t>WHY SCRUM?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D0564D4-07D1-184C-9CB5-5A2571819BB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SCRUM BOOTCAMP</a:t>
            </a:r>
          </a:p>
        </p:txBody>
      </p:sp>
      <p:pic>
        <p:nvPicPr>
          <p:cNvPr id="13" name="Picture Placeholder 12" descr="Icon&#10;&#10;Description automatically generated">
            <a:extLst>
              <a:ext uri="{FF2B5EF4-FFF2-40B4-BE49-F238E27FC236}">
                <a16:creationId xmlns:a16="http://schemas.microsoft.com/office/drawing/2014/main" id="{23F6ADB9-65B7-840E-159F-24B60D0FB32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0" r="4270"/>
          <a:stretch>
            <a:fillRect/>
          </a:stretch>
        </p:blipFill>
        <p:spPr>
          <a:xfrm>
            <a:off x="1815438" y="2756875"/>
            <a:ext cx="2095500" cy="2070847"/>
          </a:xfrm>
        </p:spPr>
      </p:pic>
    </p:spTree>
    <p:extLst>
      <p:ext uri="{BB962C8B-B14F-4D97-AF65-F5344CB8AC3E}">
        <p14:creationId xmlns:p14="http://schemas.microsoft.com/office/powerpoint/2010/main" val="12982288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5A279D92-8525-0F56-73EF-DF8AEB261279}"/>
              </a:ext>
            </a:extLst>
          </p:cNvPr>
          <p:cNvSpPr/>
          <p:nvPr/>
        </p:nvSpPr>
        <p:spPr>
          <a:xfrm>
            <a:off x="905854" y="2068082"/>
            <a:ext cx="5050565" cy="3965249"/>
          </a:xfrm>
          <a:prstGeom prst="rect">
            <a:avLst/>
          </a:prstGeom>
          <a:solidFill>
            <a:srgbClr val="FFC80A">
              <a:alpha val="3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78E33A4-AF63-E2C6-5EAE-E56C4314A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+mn-lt"/>
              </a:rPr>
              <a:t>The most successful </a:t>
            </a:r>
            <a:br>
              <a:rPr lang="en-US" b="1" dirty="0">
                <a:latin typeface="+mn-lt"/>
              </a:rPr>
            </a:br>
            <a:r>
              <a:rPr lang="en-US" b="1" dirty="0">
                <a:latin typeface="+mn-lt"/>
              </a:rPr>
              <a:t>companies use Scrum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131A2745-C756-F578-604D-6D67737282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231250"/>
            <a:ext cx="4391826" cy="3464297"/>
          </a:xfrm>
        </p:spPr>
        <p:txBody>
          <a:bodyPr>
            <a:normAutofit fontScale="92500" lnSpcReduction="20000"/>
          </a:bodyPr>
          <a:lstStyle/>
          <a:p>
            <a:pPr indent="0">
              <a:spcBef>
                <a:spcPts val="4320"/>
              </a:spcBef>
              <a:buNone/>
            </a:pPr>
            <a:r>
              <a:rPr lang="en-US" sz="2000" dirty="0"/>
              <a:t>In August 2018, Apple became the first company in history to reach a $1 trillion valuation</a:t>
            </a:r>
          </a:p>
          <a:p>
            <a:pPr indent="0">
              <a:spcBef>
                <a:spcPts val="4320"/>
              </a:spcBef>
              <a:buNone/>
            </a:pPr>
            <a:r>
              <a:rPr lang="en-US" sz="2000" dirty="0"/>
              <a:t>One month later, Amazon joined the club </a:t>
            </a:r>
          </a:p>
          <a:p>
            <a:pPr indent="0">
              <a:spcBef>
                <a:spcPts val="4320"/>
              </a:spcBef>
              <a:buNone/>
            </a:pPr>
            <a:r>
              <a:rPr lang="en-US" sz="2000" dirty="0"/>
              <a:t>Microsoft joined the $1 trillion valuation club in April of 2019</a:t>
            </a:r>
          </a:p>
          <a:p>
            <a:pPr indent="0">
              <a:spcBef>
                <a:spcPts val="4320"/>
              </a:spcBef>
              <a:buNone/>
            </a:pPr>
            <a:r>
              <a:rPr lang="en-US" sz="2000" dirty="0"/>
              <a:t>These are ALL Scrum companies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1" name="Picture Placeholder 4" descr="A screenshot of a video game&#10;&#10;Description automatically generated">
            <a:extLst>
              <a:ext uri="{FF2B5EF4-FFF2-40B4-BE49-F238E27FC236}">
                <a16:creationId xmlns:a16="http://schemas.microsoft.com/office/drawing/2014/main" id="{02D4C55F-F06F-6D2C-713A-3596BA4179D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l="-2650" r="-2965" b="-8961"/>
          <a:stretch/>
        </p:blipFill>
        <p:spPr>
          <a:xfrm>
            <a:off x="6172200" y="2486429"/>
            <a:ext cx="5181600" cy="320911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366361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78E33A4-AF63-E2C6-5EAE-E56C4314A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+mn-lt"/>
              </a:rPr>
              <a:t>Scrum started its</a:t>
            </a:r>
            <a:br>
              <a:rPr lang="en-US" b="1" dirty="0">
                <a:latin typeface="+mn-lt"/>
              </a:rPr>
            </a:br>
            <a:r>
              <a:rPr lang="en-US" b="1" dirty="0">
                <a:latin typeface="+mn-lt"/>
              </a:rPr>
              <a:t>origin story in 1983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131A2745-C756-F578-604D-6D67737282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11116" y="2074985"/>
            <a:ext cx="4703884" cy="4580792"/>
          </a:xfrm>
        </p:spPr>
        <p:txBody>
          <a:bodyPr>
            <a:normAutofit/>
          </a:bodyPr>
          <a:lstStyle/>
          <a:p>
            <a:pPr marL="91440" indent="0">
              <a:lnSpc>
                <a:spcPct val="120000"/>
              </a:lnSpc>
              <a:spcBef>
                <a:spcPts val="1200"/>
              </a:spcBef>
              <a:buNone/>
            </a:pPr>
            <a:r>
              <a:rPr lang="en-US" sz="1600" dirty="0"/>
              <a:t>150 Banks across United States and Canada</a:t>
            </a:r>
          </a:p>
          <a:p>
            <a:pPr marL="91440" indent="0">
              <a:lnSpc>
                <a:spcPct val="120000"/>
              </a:lnSpc>
              <a:spcBef>
                <a:spcPts val="1200"/>
              </a:spcBef>
              <a:buNone/>
            </a:pPr>
            <a:r>
              <a:rPr lang="en-US" sz="1600" dirty="0"/>
              <a:t>Thousands of Teller Systems (all brands, Burroughs mainframes, Tandem network)</a:t>
            </a:r>
          </a:p>
          <a:p>
            <a:pPr marL="91440" indent="0">
              <a:lnSpc>
                <a:spcPct val="120000"/>
              </a:lnSpc>
              <a:spcBef>
                <a:spcPts val="1200"/>
              </a:spcBef>
              <a:buNone/>
            </a:pPr>
            <a:r>
              <a:rPr lang="en-US" sz="1600" dirty="0"/>
              <a:t>Sutherland VP of Advanced Systems (CTO for 150 banks)</a:t>
            </a:r>
          </a:p>
          <a:p>
            <a:pPr marL="91440" indent="0">
              <a:lnSpc>
                <a:spcPct val="120000"/>
              </a:lnSpc>
              <a:spcBef>
                <a:spcPts val="1200"/>
              </a:spcBef>
              <a:buNone/>
            </a:pPr>
            <a:r>
              <a:rPr lang="en-US" sz="1600" dirty="0"/>
              <a:t>My Kellogg Leadership Program team of business school professors visited bank</a:t>
            </a:r>
          </a:p>
          <a:p>
            <a:pPr marL="91440" indent="0">
              <a:lnSpc>
                <a:spcPct val="120000"/>
              </a:lnSpc>
              <a:spcBef>
                <a:spcPts val="1200"/>
              </a:spcBef>
              <a:buNone/>
            </a:pPr>
            <a:r>
              <a:rPr lang="en-US" sz="1600" b="1" dirty="0">
                <a:solidFill>
                  <a:schemeClr val="accent2"/>
                </a:solidFill>
              </a:rPr>
              <a:t>Recommendation: </a:t>
            </a:r>
            <a:r>
              <a:rPr lang="en-US" sz="1600" dirty="0"/>
              <a:t>create an intrapreneurial company within the larger company with a radically different operating model</a:t>
            </a:r>
          </a:p>
          <a:p>
            <a:pPr marL="91440" indent="0">
              <a:lnSpc>
                <a:spcPct val="120000"/>
              </a:lnSpc>
              <a:spcBef>
                <a:spcPts val="1200"/>
              </a:spcBef>
              <a:buNone/>
            </a:pPr>
            <a:endParaRPr lang="en-US" sz="1200" dirty="0"/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EF701FC5-AAFF-0789-8122-98647609C90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l="-195" r="5588"/>
          <a:stretch/>
        </p:blipFill>
        <p:spPr>
          <a:xfrm>
            <a:off x="6626879" y="2350844"/>
            <a:ext cx="4307409" cy="3638550"/>
          </a:xfrm>
          <a:prstGeom prst="rect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miter lim="400000"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726291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AA3BEC-D08B-A1D3-EBC6-45FC3B63E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Scrum operations based</a:t>
            </a:r>
            <a:br>
              <a:rPr lang="en-US" dirty="0"/>
            </a:br>
            <a:r>
              <a:rPr lang="en-US" dirty="0"/>
              <a:t>on military training</a:t>
            </a:r>
          </a:p>
        </p:txBody>
      </p:sp>
      <p:pic>
        <p:nvPicPr>
          <p:cNvPr id="5" name="WestPointParade2015.jpg" descr="WestPointParade2015.jpg">
            <a:extLst>
              <a:ext uri="{FF2B5EF4-FFF2-40B4-BE49-F238E27FC236}">
                <a16:creationId xmlns:a16="http://schemas.microsoft.com/office/drawing/2014/main" id="{83716D6D-50AE-E5AB-3869-72511CE03A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067993"/>
            <a:ext cx="3385538" cy="1904851"/>
          </a:xfrm>
          <a:prstGeom prst="rect">
            <a:avLst/>
          </a:prstGeom>
          <a:ln w="38100">
            <a:solidFill>
              <a:schemeClr val="tx2"/>
            </a:solidFill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Image" descr="Image">
            <a:extLst>
              <a:ext uri="{FF2B5EF4-FFF2-40B4-BE49-F238E27FC236}">
                <a16:creationId xmlns:a16="http://schemas.microsoft.com/office/drawing/2014/main" id="{B1E4A63F-FDFE-6861-72FA-68878A2DA0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8786" y="2021568"/>
            <a:ext cx="1507213" cy="2060496"/>
          </a:xfrm>
          <a:prstGeom prst="rect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/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62BE10C-11FF-025F-E8CA-32B4687AC1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8787" y="4278396"/>
            <a:ext cx="1507213" cy="2050799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/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0BBC7178-5443-15E9-7152-B193BFF3BCAE}"/>
              </a:ext>
            </a:extLst>
          </p:cNvPr>
          <p:cNvGrpSpPr/>
          <p:nvPr/>
        </p:nvGrpSpPr>
        <p:grpSpPr>
          <a:xfrm>
            <a:off x="6461047" y="2021568"/>
            <a:ext cx="5399452" cy="2563077"/>
            <a:chOff x="7033382" y="2071277"/>
            <a:chExt cx="5399452" cy="2563077"/>
          </a:xfrm>
        </p:grpSpPr>
        <p:pic>
          <p:nvPicPr>
            <p:cNvPr id="11" name="Image" descr="Image">
              <a:extLst>
                <a:ext uri="{FF2B5EF4-FFF2-40B4-BE49-F238E27FC236}">
                  <a16:creationId xmlns:a16="http://schemas.microsoft.com/office/drawing/2014/main" id="{D9D3282B-A15E-2A60-739A-C7F59B4BB3F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033382" y="2071277"/>
              <a:ext cx="5399452" cy="2210403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chemeClr val="tx2"/>
              </a:solidFill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FCFDA91-451B-6729-5272-8A740F0B424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17684">
              <a:off x="7307202" y="3540094"/>
              <a:ext cx="731591" cy="1094260"/>
            </a:xfrm>
            <a:prstGeom prst="rect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</p:pic>
      </p:grpSp>
      <p:pic>
        <p:nvPicPr>
          <p:cNvPr id="13" name="Cloud_Reader.png" descr="Cloud_Reader.png">
            <a:extLst>
              <a:ext uri="{FF2B5EF4-FFF2-40B4-BE49-F238E27FC236}">
                <a16:creationId xmlns:a16="http://schemas.microsoft.com/office/drawing/2014/main" id="{5BE3C00C-8FD5-E38A-68FB-D1436AAB37C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8200" y="4186568"/>
            <a:ext cx="2745922" cy="2137328"/>
          </a:xfrm>
          <a:prstGeom prst="rect">
            <a:avLst/>
          </a:prstGeom>
          <a:ln w="38100">
            <a:solidFill>
              <a:schemeClr val="tx2"/>
            </a:solidFill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337208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E2F4E4-2983-948B-FEA7-EAAF4C2CE2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Scrum’s goal?</a:t>
            </a:r>
            <a:br>
              <a:rPr lang="en-US" dirty="0"/>
            </a:br>
            <a:r>
              <a:rPr lang="en-US" dirty="0"/>
              <a:t>Make all teams </a:t>
            </a:r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green</a:t>
            </a:r>
            <a:r>
              <a:rPr lang="en-US" dirty="0"/>
              <a:t>!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5976CFFE-6C8B-12E3-FA53-C7691C8B9BA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13551244"/>
              </p:ext>
            </p:extLst>
          </p:nvPr>
        </p:nvGraphicFramePr>
        <p:xfrm>
          <a:off x="838200" y="2288091"/>
          <a:ext cx="5538180" cy="33089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81DD4628-99F0-7164-013F-CCA36223F61F}"/>
              </a:ext>
            </a:extLst>
          </p:cNvPr>
          <p:cNvSpPr/>
          <p:nvPr/>
        </p:nvSpPr>
        <p:spPr>
          <a:xfrm>
            <a:off x="1301611" y="10894639"/>
            <a:ext cx="96121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981200">
              <a:defRPr/>
            </a:pPr>
            <a:r>
              <a:rPr lang="en-US" sz="2400" b="0" dirty="0">
                <a:solidFill>
                  <a:schemeClr val="bg2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On average Agile Projects have a 42% success rate compared to </a:t>
            </a:r>
            <a:br>
              <a:rPr lang="en-US" sz="2400" b="0" dirty="0">
                <a:solidFill>
                  <a:schemeClr val="bg2"/>
                </a:solidFill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400" b="0" dirty="0">
                <a:solidFill>
                  <a:schemeClr val="bg2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only 26% for traditional projects from 2013-2017 .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1751478-5C1C-A7AD-440D-0865D1AB9CE4}"/>
              </a:ext>
            </a:extLst>
          </p:cNvPr>
          <p:cNvSpPr/>
          <p:nvPr/>
        </p:nvSpPr>
        <p:spPr>
          <a:xfrm>
            <a:off x="6455229" y="6143498"/>
            <a:ext cx="3328155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981200">
              <a:defRPr/>
            </a:pPr>
            <a:r>
              <a:rPr lang="en-US" sz="1050" b="0" dirty="0">
                <a:solidFill>
                  <a:schemeClr val="bg2"/>
                </a:solidFill>
                <a:latin typeface="Typeka-Regular" panose="02000506050000020004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Source: Jim Johnson, Standish Group, Chaos Report, 2018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705C9FC-C691-75AE-ECA5-DAFA9699E108}"/>
              </a:ext>
            </a:extLst>
          </p:cNvPr>
          <p:cNvSpPr/>
          <p:nvPr/>
        </p:nvSpPr>
        <p:spPr>
          <a:xfrm>
            <a:off x="838200" y="5795498"/>
            <a:ext cx="96121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981200">
              <a:defRPr/>
            </a:pPr>
            <a:r>
              <a:rPr lang="en-US" b="0" dirty="0">
                <a:solidFill>
                  <a:schemeClr val="bg2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On average Agile Projects have a 42% success rate compared to </a:t>
            </a:r>
            <a:br>
              <a:rPr lang="en-US" b="0" dirty="0">
                <a:solidFill>
                  <a:schemeClr val="bg2"/>
                </a:solidFill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b="0" dirty="0">
                <a:solidFill>
                  <a:schemeClr val="bg2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only 26% for traditional projects from 2013-2017 . </a:t>
            </a:r>
          </a:p>
        </p:txBody>
      </p:sp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59BFF545-FE8E-EFF6-CE44-CD90A7C7934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39814013"/>
              </p:ext>
            </p:extLst>
          </p:nvPr>
        </p:nvGraphicFramePr>
        <p:xfrm>
          <a:off x="6096000" y="2288091"/>
          <a:ext cx="5538180" cy="33089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5" name="Picture 14">
            <a:extLst>
              <a:ext uri="{FF2B5EF4-FFF2-40B4-BE49-F238E27FC236}">
                <a16:creationId xmlns:a16="http://schemas.microsoft.com/office/drawing/2014/main" id="{E474CB59-9F75-0CE9-1AFC-447BE5DCE08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1632" b="16156"/>
          <a:stretch/>
        </p:blipFill>
        <p:spPr>
          <a:xfrm>
            <a:off x="9411958" y="5141119"/>
            <a:ext cx="2233930" cy="154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7137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2DA962E6-85B0-3B45-4F3B-6D6FB91A7F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25" y="1804916"/>
            <a:ext cx="5838410" cy="58341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EBDD1C2-A7C9-44AC-5761-3FA0DED421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57750" y="2261380"/>
            <a:ext cx="6076949" cy="2011651"/>
          </a:xfrm>
        </p:spPr>
        <p:txBody>
          <a:bodyPr/>
          <a:lstStyle/>
          <a:p>
            <a:r>
              <a:rPr lang="en-US" dirty="0"/>
              <a:t>AGILE RISING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D0564D4-07D1-184C-9CB5-5A2571819BB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SCRUM BOOTCAMP</a:t>
            </a:r>
          </a:p>
        </p:txBody>
      </p:sp>
      <p:pic>
        <p:nvPicPr>
          <p:cNvPr id="13" name="Picture Placeholder 12" descr="Icon&#10;&#10;Description automatically generated">
            <a:extLst>
              <a:ext uri="{FF2B5EF4-FFF2-40B4-BE49-F238E27FC236}">
                <a16:creationId xmlns:a16="http://schemas.microsoft.com/office/drawing/2014/main" id="{23F6ADB9-65B7-840E-159F-24B60D0FB32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0" r="4270"/>
          <a:stretch>
            <a:fillRect/>
          </a:stretch>
        </p:blipFill>
        <p:spPr>
          <a:xfrm>
            <a:off x="1815438" y="2756875"/>
            <a:ext cx="2095500" cy="2070847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43565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7EDF0D9-B17F-5EB4-E1B8-E3441D253A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Lean, Scrum, &amp; Agile</a:t>
            </a:r>
            <a:br>
              <a:rPr lang="en-US" dirty="0"/>
            </a:br>
            <a:r>
              <a:rPr lang="en-US" dirty="0"/>
              <a:t>What’s the connection?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BB5EEF8-EE68-B3C6-6A7A-6593A0FA9BA0}"/>
              </a:ext>
            </a:extLst>
          </p:cNvPr>
          <p:cNvGrpSpPr/>
          <p:nvPr/>
        </p:nvGrpSpPr>
        <p:grpSpPr>
          <a:xfrm>
            <a:off x="838200" y="2454252"/>
            <a:ext cx="3086101" cy="3702767"/>
            <a:chOff x="923924" y="2749527"/>
            <a:chExt cx="3086101" cy="3702767"/>
          </a:xfrm>
        </p:grpSpPr>
        <p:pic>
          <p:nvPicPr>
            <p:cNvPr id="7" name="Toyota_Production_System__Beyond_Large-Scale_Production__Taiichi_Ohno__Norman_Bodek__9780915299140__Amazon.com__Books.png" descr="Toyota_Production_System__Beyond_Large-Scale_Production__Taiichi_Ohno__Norman_Bodek__9780915299140__Amazon.com__Books.png">
              <a:extLst>
                <a:ext uri="{FF2B5EF4-FFF2-40B4-BE49-F238E27FC236}">
                  <a16:creationId xmlns:a16="http://schemas.microsoft.com/office/drawing/2014/main" id="{F9BA7430-01E8-DDD8-0417-5862806AA6D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3936" y="2749527"/>
              <a:ext cx="1339213" cy="2107291"/>
            </a:xfrm>
            <a:prstGeom prst="rect">
              <a:avLst/>
            </a:prstGeom>
            <a:ln w="25400">
              <a:solidFill>
                <a:srgbClr val="000000"/>
              </a:solidFill>
              <a:miter lim="400000"/>
            </a:ln>
            <a:effectLst>
              <a:outerShdw blurRad="508000" dist="304800" dir="5400000" rotWithShape="0">
                <a:srgbClr val="000000">
                  <a:alpha val="50000"/>
                </a:srgbClr>
              </a:outerShdw>
            </a:effectLst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737C57F-6368-907C-DA88-35ED3F39902D}"/>
                </a:ext>
              </a:extLst>
            </p:cNvPr>
            <p:cNvSpPr txBox="1"/>
            <p:nvPr/>
          </p:nvSpPr>
          <p:spPr>
            <a:xfrm>
              <a:off x="923925" y="5038724"/>
              <a:ext cx="258127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bg2"/>
                  </a:solidFill>
                </a:rPr>
                <a:t>1950’s – Lean Manufacturing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300BB44-3322-1412-140B-4CB508B119F6}"/>
                </a:ext>
              </a:extLst>
            </p:cNvPr>
            <p:cNvSpPr txBox="1"/>
            <p:nvPr/>
          </p:nvSpPr>
          <p:spPr>
            <a:xfrm>
              <a:off x="923924" y="5713630"/>
              <a:ext cx="308610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chemeClr val="bg1"/>
                </a:buClr>
                <a:buFont typeface="Poppins" panose="00000500000000000000" pitchFamily="2" charset="0"/>
                <a:buChar char="–"/>
              </a:pPr>
              <a:r>
                <a:rPr lang="en-US" sz="1400" dirty="0">
                  <a:solidFill>
                    <a:schemeClr val="bg2"/>
                  </a:solidFill>
                </a:rPr>
                <a:t>Eliminate waste</a:t>
              </a:r>
            </a:p>
            <a:p>
              <a:pPr marL="285750" indent="-285750">
                <a:buClr>
                  <a:schemeClr val="bg1"/>
                </a:buClr>
                <a:buFont typeface="Poppins" panose="00000500000000000000" pitchFamily="2" charset="0"/>
                <a:buChar char="–"/>
              </a:pPr>
              <a:r>
                <a:rPr lang="en-US" sz="1400" dirty="0">
                  <a:solidFill>
                    <a:schemeClr val="bg2"/>
                  </a:solidFill>
                </a:rPr>
                <a:t>Value stream analysis</a:t>
              </a:r>
            </a:p>
            <a:p>
              <a:pPr marL="285750" indent="-285750">
                <a:buClr>
                  <a:schemeClr val="bg1"/>
                </a:buClr>
                <a:buFont typeface="Poppins" panose="00000500000000000000" pitchFamily="2" charset="0"/>
                <a:buChar char="–"/>
              </a:pPr>
              <a:r>
                <a:rPr lang="en-US" sz="1400" dirty="0">
                  <a:solidFill>
                    <a:schemeClr val="bg2"/>
                  </a:solidFill>
                </a:rPr>
                <a:t>Single Piece Continuous Flow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DE06D92-C703-92E4-A93B-733FBF0FA250}"/>
              </a:ext>
            </a:extLst>
          </p:cNvPr>
          <p:cNvGrpSpPr/>
          <p:nvPr/>
        </p:nvGrpSpPr>
        <p:grpSpPr>
          <a:xfrm>
            <a:off x="4572000" y="2399874"/>
            <a:ext cx="3086101" cy="3757145"/>
            <a:chOff x="4657725" y="2695149"/>
            <a:chExt cx="3086101" cy="3757145"/>
          </a:xfrm>
        </p:grpSpPr>
        <p:pic>
          <p:nvPicPr>
            <p:cNvPr id="1028" name="Picture 4" descr="Scrum: A Product Development Game">
              <a:extLst>
                <a:ext uri="{FF2B5EF4-FFF2-40B4-BE49-F238E27FC236}">
                  <a16:creationId xmlns:a16="http://schemas.microsoft.com/office/drawing/2014/main" id="{77CEDB58-EC5D-C6B6-8D6F-7889D6C2023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7725" y="2695149"/>
              <a:ext cx="2190750" cy="21616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0A9692C-2B46-7A48-A749-684E9B339CBA}"/>
                </a:ext>
              </a:extLst>
            </p:cNvPr>
            <p:cNvSpPr txBox="1"/>
            <p:nvPr/>
          </p:nvSpPr>
          <p:spPr>
            <a:xfrm>
              <a:off x="4657725" y="5038724"/>
              <a:ext cx="258127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bg2"/>
                  </a:solidFill>
                </a:rPr>
                <a:t>1990’s – </a:t>
              </a:r>
              <a:br>
                <a:rPr lang="en-US" b="1" dirty="0">
                  <a:solidFill>
                    <a:schemeClr val="bg2"/>
                  </a:solidFill>
                </a:rPr>
              </a:br>
              <a:r>
                <a:rPr lang="en-US" b="1" dirty="0">
                  <a:solidFill>
                    <a:schemeClr val="bg2"/>
                  </a:solidFill>
                </a:rPr>
                <a:t>Scrum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51D140A-4C3E-0072-A6BF-2880B510518F}"/>
                </a:ext>
              </a:extLst>
            </p:cNvPr>
            <p:cNvSpPr txBox="1"/>
            <p:nvPr/>
          </p:nvSpPr>
          <p:spPr>
            <a:xfrm>
              <a:off x="4657725" y="5713630"/>
              <a:ext cx="308610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chemeClr val="bg1"/>
                </a:buClr>
                <a:buFont typeface="Poppins" panose="00000500000000000000" pitchFamily="2" charset="0"/>
                <a:buChar char="–"/>
              </a:pPr>
              <a:r>
                <a:rPr lang="en-US" sz="1400" dirty="0">
                  <a:solidFill>
                    <a:schemeClr val="bg2"/>
                  </a:solidFill>
                </a:rPr>
                <a:t>Iterative planning</a:t>
              </a:r>
            </a:p>
            <a:p>
              <a:pPr marL="285750" indent="-285750">
                <a:buClr>
                  <a:schemeClr val="bg1"/>
                </a:buClr>
                <a:buFont typeface="Poppins" panose="00000500000000000000" pitchFamily="2" charset="0"/>
                <a:buChar char="–"/>
              </a:pPr>
              <a:r>
                <a:rPr lang="en-US" sz="1400" dirty="0">
                  <a:solidFill>
                    <a:schemeClr val="bg2"/>
                  </a:solidFill>
                </a:rPr>
                <a:t>Shared goals</a:t>
              </a:r>
            </a:p>
            <a:p>
              <a:pPr marL="285750" indent="-285750">
                <a:buClr>
                  <a:schemeClr val="bg1"/>
                </a:buClr>
                <a:buFont typeface="Poppins" panose="00000500000000000000" pitchFamily="2" charset="0"/>
                <a:buChar char="–"/>
              </a:pPr>
              <a:r>
                <a:rPr lang="en-US" sz="1400" dirty="0">
                  <a:solidFill>
                    <a:schemeClr val="bg2"/>
                  </a:solidFill>
                </a:rPr>
                <a:t>Empirical Process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DABA491-AB09-61D1-B02A-7A772ECEEA81}"/>
              </a:ext>
            </a:extLst>
          </p:cNvPr>
          <p:cNvGrpSpPr/>
          <p:nvPr/>
        </p:nvGrpSpPr>
        <p:grpSpPr>
          <a:xfrm>
            <a:off x="8305801" y="2459558"/>
            <a:ext cx="3086101" cy="3697461"/>
            <a:chOff x="4657725" y="2754833"/>
            <a:chExt cx="3086101" cy="3697461"/>
          </a:xfrm>
        </p:grpSpPr>
        <p:pic>
          <p:nvPicPr>
            <p:cNvPr id="15" name="Picture 4">
              <a:extLst>
                <a:ext uri="{FF2B5EF4-FFF2-40B4-BE49-F238E27FC236}">
                  <a16:creationId xmlns:a16="http://schemas.microsoft.com/office/drawing/2014/main" id="{878106EC-734C-E39D-0557-0AAB50D99FC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657725" y="2754833"/>
              <a:ext cx="2190750" cy="2042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82287B7-965E-58AE-4FD8-400BAC9BB313}"/>
                </a:ext>
              </a:extLst>
            </p:cNvPr>
            <p:cNvSpPr txBox="1"/>
            <p:nvPr/>
          </p:nvSpPr>
          <p:spPr>
            <a:xfrm>
              <a:off x="4657725" y="5038724"/>
              <a:ext cx="258127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bg2"/>
                  </a:solidFill>
                </a:rPr>
                <a:t>2001 – </a:t>
              </a:r>
              <a:br>
                <a:rPr lang="en-US" b="1" dirty="0">
                  <a:solidFill>
                    <a:schemeClr val="bg2"/>
                  </a:solidFill>
                </a:rPr>
              </a:br>
              <a:r>
                <a:rPr lang="en-US" b="1" dirty="0">
                  <a:solidFill>
                    <a:schemeClr val="bg2"/>
                  </a:solidFill>
                </a:rPr>
                <a:t>Agile Manifesto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5FAF5C7-EFEE-56D8-E02F-DAC741B95FA7}"/>
                </a:ext>
              </a:extLst>
            </p:cNvPr>
            <p:cNvSpPr txBox="1"/>
            <p:nvPr/>
          </p:nvSpPr>
          <p:spPr>
            <a:xfrm>
              <a:off x="4657725" y="5713630"/>
              <a:ext cx="308610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chemeClr val="bg1"/>
                </a:buClr>
                <a:buFont typeface="Poppins" panose="00000500000000000000" pitchFamily="2" charset="0"/>
                <a:buChar char="–"/>
              </a:pPr>
              <a:r>
                <a:rPr lang="en-US" sz="1400" dirty="0">
                  <a:solidFill>
                    <a:schemeClr val="bg2"/>
                  </a:solidFill>
                </a:rPr>
                <a:t>Transformed values</a:t>
              </a:r>
            </a:p>
            <a:p>
              <a:pPr marL="285750" indent="-285750">
                <a:buClr>
                  <a:schemeClr val="bg1"/>
                </a:buClr>
                <a:buFont typeface="Poppins" panose="00000500000000000000" pitchFamily="2" charset="0"/>
                <a:buChar char="–"/>
              </a:pPr>
              <a:r>
                <a:rPr lang="en-US" sz="1400" dirty="0">
                  <a:solidFill>
                    <a:schemeClr val="bg2"/>
                  </a:solidFill>
                </a:rPr>
                <a:t>Redefine success</a:t>
              </a:r>
            </a:p>
            <a:p>
              <a:pPr marL="285750" indent="-285750">
                <a:buClr>
                  <a:schemeClr val="bg1"/>
                </a:buClr>
                <a:buFont typeface="Poppins" panose="00000500000000000000" pitchFamily="2" charset="0"/>
                <a:buChar char="–"/>
              </a:pPr>
              <a:r>
                <a:rPr lang="en-US" sz="1400" dirty="0">
                  <a:solidFill>
                    <a:schemeClr val="bg2"/>
                  </a:solidFill>
                </a:rPr>
                <a:t>Collaboration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658184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7EDF0D9-B17F-5EB4-E1B8-E3441D253A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Agile Manifesto:</a:t>
            </a:r>
            <a:br>
              <a:rPr lang="en-US" dirty="0"/>
            </a:br>
            <a:r>
              <a:rPr lang="en-US" dirty="0"/>
              <a:t>4 values &amp; 12 principles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440E5D7B-0E6C-ACC4-34B5-1C3129543925}"/>
              </a:ext>
            </a:extLst>
          </p:cNvPr>
          <p:cNvGrpSpPr/>
          <p:nvPr/>
        </p:nvGrpSpPr>
        <p:grpSpPr>
          <a:xfrm>
            <a:off x="838199" y="2536715"/>
            <a:ext cx="4124325" cy="1190626"/>
            <a:chOff x="838199" y="2536715"/>
            <a:chExt cx="4124325" cy="1190626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7D1A2845-FF7C-C808-6043-2B8B55567146}"/>
                </a:ext>
              </a:extLst>
            </p:cNvPr>
            <p:cNvSpPr txBox="1"/>
            <p:nvPr/>
          </p:nvSpPr>
          <p:spPr>
            <a:xfrm>
              <a:off x="2305049" y="2578030"/>
              <a:ext cx="2657475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bg2"/>
                  </a:solidFill>
                </a:rPr>
                <a:t>Individuals and interactions </a:t>
              </a:r>
              <a:r>
                <a:rPr lang="en-US" sz="1200" dirty="0">
                  <a:solidFill>
                    <a:schemeClr val="accent4"/>
                  </a:solidFill>
                </a:rPr>
                <a:t>over</a:t>
              </a:r>
              <a:endParaRPr lang="en-US" sz="1600" dirty="0">
                <a:solidFill>
                  <a:schemeClr val="accent4"/>
                </a:solidFill>
              </a:endParaRPr>
            </a:p>
            <a:p>
              <a:r>
                <a:rPr lang="en-US" dirty="0">
                  <a:solidFill>
                    <a:schemeClr val="bg2"/>
                  </a:solidFill>
                </a:rPr>
                <a:t>Processes and tools</a:t>
              </a:r>
            </a:p>
          </p:txBody>
        </p:sp>
        <p:pic>
          <p:nvPicPr>
            <p:cNvPr id="19" name="Graphic 18" descr="Cheers with solid fill">
              <a:extLst>
                <a:ext uri="{FF2B5EF4-FFF2-40B4-BE49-F238E27FC236}">
                  <a16:creationId xmlns:a16="http://schemas.microsoft.com/office/drawing/2014/main" id="{0DDB2EB6-D426-D2D2-D41E-D141C0E759F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8199" y="2536715"/>
              <a:ext cx="1190626" cy="1190626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352A265-576E-79CC-4871-0CBF37A96F9F}"/>
              </a:ext>
            </a:extLst>
          </p:cNvPr>
          <p:cNvGrpSpPr/>
          <p:nvPr/>
        </p:nvGrpSpPr>
        <p:grpSpPr>
          <a:xfrm>
            <a:off x="933449" y="4384357"/>
            <a:ext cx="4305301" cy="1190626"/>
            <a:chOff x="933449" y="4384357"/>
            <a:chExt cx="4305301" cy="1190626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75A53EB7-3873-EFF5-199A-DC0191C31DA8}"/>
                </a:ext>
              </a:extLst>
            </p:cNvPr>
            <p:cNvSpPr txBox="1"/>
            <p:nvPr/>
          </p:nvSpPr>
          <p:spPr>
            <a:xfrm>
              <a:off x="2305049" y="4471839"/>
              <a:ext cx="293370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bg2"/>
                  </a:solidFill>
                </a:rPr>
                <a:t>Working Product </a:t>
              </a:r>
              <a:r>
                <a:rPr lang="en-US" sz="1200" dirty="0">
                  <a:solidFill>
                    <a:schemeClr val="accent4"/>
                  </a:solidFill>
                </a:rPr>
                <a:t>over</a:t>
              </a:r>
              <a:r>
                <a:rPr lang="en-US" sz="1600" dirty="0">
                  <a:solidFill>
                    <a:schemeClr val="bg2"/>
                  </a:solidFill>
                </a:rPr>
                <a:t> </a:t>
              </a:r>
              <a:r>
                <a:rPr lang="en-US" dirty="0">
                  <a:solidFill>
                    <a:schemeClr val="bg2"/>
                  </a:solidFill>
                </a:rPr>
                <a:t>Comprehensive documentation</a:t>
              </a:r>
            </a:p>
          </p:txBody>
        </p:sp>
        <p:pic>
          <p:nvPicPr>
            <p:cNvPr id="20" name="Graphic 19" descr="Selfie with solid fill">
              <a:extLst>
                <a:ext uri="{FF2B5EF4-FFF2-40B4-BE49-F238E27FC236}">
                  <a16:creationId xmlns:a16="http://schemas.microsoft.com/office/drawing/2014/main" id="{D1A3C900-C696-60C3-821E-C193FA0CE09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/>
          </p:blipFill>
          <p:spPr>
            <a:xfrm>
              <a:off x="933449" y="4384357"/>
              <a:ext cx="1190626" cy="1190626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99DDBAA-0BD2-146F-C3E3-EB43E19772D2}"/>
              </a:ext>
            </a:extLst>
          </p:cNvPr>
          <p:cNvGrpSpPr/>
          <p:nvPr/>
        </p:nvGrpSpPr>
        <p:grpSpPr>
          <a:xfrm>
            <a:off x="6362699" y="2536715"/>
            <a:ext cx="4795838" cy="1190626"/>
            <a:chOff x="6362699" y="2536715"/>
            <a:chExt cx="4795838" cy="1190626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A9BF49F-958E-23B6-56ED-3BC98DF7817B}"/>
                </a:ext>
              </a:extLst>
            </p:cNvPr>
            <p:cNvSpPr txBox="1"/>
            <p:nvPr/>
          </p:nvSpPr>
          <p:spPr>
            <a:xfrm>
              <a:off x="7796212" y="2578030"/>
              <a:ext cx="3362325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bg2"/>
                  </a:solidFill>
                </a:rPr>
                <a:t>Customer Collaboration </a:t>
              </a:r>
              <a:r>
                <a:rPr lang="en-US" sz="1200" dirty="0">
                  <a:solidFill>
                    <a:schemeClr val="accent4"/>
                  </a:solidFill>
                </a:rPr>
                <a:t>over</a:t>
              </a:r>
              <a:r>
                <a:rPr lang="en-US" sz="1600" dirty="0">
                  <a:solidFill>
                    <a:schemeClr val="bg2"/>
                  </a:solidFill>
                </a:rPr>
                <a:t> </a:t>
              </a:r>
              <a:r>
                <a:rPr lang="en-US" dirty="0">
                  <a:solidFill>
                    <a:schemeClr val="bg2"/>
                  </a:solidFill>
                </a:rPr>
                <a:t>Contract negotiation</a:t>
              </a:r>
            </a:p>
          </p:txBody>
        </p:sp>
        <p:pic>
          <p:nvPicPr>
            <p:cNvPr id="21" name="Graphic 20" descr="Customer review with solid fill">
              <a:extLst>
                <a:ext uri="{FF2B5EF4-FFF2-40B4-BE49-F238E27FC236}">
                  <a16:creationId xmlns:a16="http://schemas.microsoft.com/office/drawing/2014/main" id="{3C320B0B-AF46-9DB1-D05D-75E4456983C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stretch/>
          </p:blipFill>
          <p:spPr>
            <a:xfrm>
              <a:off x="6362699" y="2536715"/>
              <a:ext cx="1190626" cy="1190626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3E5C50E4-0A3C-982C-7D84-5916D6E1B5A1}"/>
              </a:ext>
            </a:extLst>
          </p:cNvPr>
          <p:cNvGrpSpPr/>
          <p:nvPr/>
        </p:nvGrpSpPr>
        <p:grpSpPr>
          <a:xfrm>
            <a:off x="6362699" y="4384357"/>
            <a:ext cx="4795838" cy="1190626"/>
            <a:chOff x="6362699" y="4384357"/>
            <a:chExt cx="4795838" cy="1190626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71D0378-D5F3-25B5-30FD-4E0ED33D6CE2}"/>
                </a:ext>
              </a:extLst>
            </p:cNvPr>
            <p:cNvSpPr txBox="1"/>
            <p:nvPr/>
          </p:nvSpPr>
          <p:spPr>
            <a:xfrm>
              <a:off x="7796212" y="4425672"/>
              <a:ext cx="3362325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bg2"/>
                  </a:solidFill>
                </a:rPr>
                <a:t>Responding to Change </a:t>
              </a:r>
              <a:r>
                <a:rPr lang="en-US" sz="1200" dirty="0">
                  <a:solidFill>
                    <a:schemeClr val="accent4"/>
                  </a:solidFill>
                </a:rPr>
                <a:t>over</a:t>
              </a:r>
              <a:r>
                <a:rPr lang="en-US" sz="1600" dirty="0">
                  <a:solidFill>
                    <a:schemeClr val="bg2"/>
                  </a:solidFill>
                </a:rPr>
                <a:t> </a:t>
              </a:r>
              <a:br>
                <a:rPr lang="en-US" sz="1600" dirty="0">
                  <a:solidFill>
                    <a:schemeClr val="bg2"/>
                  </a:solidFill>
                </a:rPr>
              </a:br>
              <a:r>
                <a:rPr lang="en-US" dirty="0">
                  <a:solidFill>
                    <a:schemeClr val="bg2"/>
                  </a:solidFill>
                </a:rPr>
                <a:t>Following a plan</a:t>
              </a:r>
            </a:p>
          </p:txBody>
        </p:sp>
        <p:pic>
          <p:nvPicPr>
            <p:cNvPr id="22" name="Graphic 21" descr="Rollercoaster Down with solid fill">
              <a:extLst>
                <a:ext uri="{FF2B5EF4-FFF2-40B4-BE49-F238E27FC236}">
                  <a16:creationId xmlns:a16="http://schemas.microsoft.com/office/drawing/2014/main" id="{DB0F7DFF-C333-5CE1-F270-87F12E62291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/>
            <a:stretch/>
          </p:blipFill>
          <p:spPr>
            <a:xfrm>
              <a:off x="6362699" y="4384357"/>
              <a:ext cx="1190626" cy="1190626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2238403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ARTICULATE_PROJECT_OPEN" val="0"/>
  <p:tag name="ARTICULATE_SLIDE_COUNT" val="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CAVU">
      <a:dk1>
        <a:srgbClr val="2A2F3D"/>
      </a:dk1>
      <a:lt1>
        <a:srgbClr val="FAFBFD"/>
      </a:lt1>
      <a:dk2>
        <a:srgbClr val="44546A"/>
      </a:dk2>
      <a:lt2>
        <a:srgbClr val="FFFFFF"/>
      </a:lt2>
      <a:accent1>
        <a:srgbClr val="4BC9D3"/>
      </a:accent1>
      <a:accent2>
        <a:srgbClr val="5EBF86"/>
      </a:accent2>
      <a:accent3>
        <a:srgbClr val="33606B"/>
      </a:accent3>
      <a:accent4>
        <a:srgbClr val="FFC80A"/>
      </a:accent4>
      <a:accent5>
        <a:srgbClr val="89D56E"/>
      </a:accent5>
      <a:accent6>
        <a:srgbClr val="E86104"/>
      </a:accent6>
      <a:hlink>
        <a:srgbClr val="0563C1"/>
      </a:hlink>
      <a:folHlink>
        <a:srgbClr val="954F72"/>
      </a:folHlink>
    </a:clrScheme>
    <a:fontScheme name="CAVU">
      <a:majorFont>
        <a:latin typeface="Poppins Black"/>
        <a:ea typeface=""/>
        <a:cs typeface=""/>
      </a:majorFont>
      <a:minorFont>
        <a:latin typeface="Poppi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AVU Deck Template" id="{64D74D3E-F3B4-43AF-8F79-D7A77A2E0C97}" vid="{61FAF9E9-DE35-4013-986F-BC836A18300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17AE9892E8ED24EAD1952D4FECE8326" ma:contentTypeVersion="16" ma:contentTypeDescription="Create a new document." ma:contentTypeScope="" ma:versionID="2fe611089410979a4543b6126ce10930">
  <xsd:schema xmlns:xsd="http://www.w3.org/2001/XMLSchema" xmlns:xs="http://www.w3.org/2001/XMLSchema" xmlns:p="http://schemas.microsoft.com/office/2006/metadata/properties" xmlns:ns2="672e430b-e0fb-494c-829d-f7f7674e8538" xmlns:ns3="fe7776af-2269-4010-81dd-056d96019644" targetNamespace="http://schemas.microsoft.com/office/2006/metadata/properties" ma:root="true" ma:fieldsID="588c38c7f27142fb99f3c86b520030ca" ns2:_="" ns3:_="">
    <xsd:import namespace="672e430b-e0fb-494c-829d-f7f7674e8538"/>
    <xsd:import namespace="fe7776af-2269-4010-81dd-056d9601964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2e430b-e0fb-494c-829d-f7f7674e853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afcd94f1-ab08-4cfd-b073-a99597e64e7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e7776af-2269-4010-81dd-056d96019644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08849b1-10f8-42d1-9ebd-5d81f91c97d7}" ma:internalName="TaxCatchAll" ma:showField="CatchAllData" ma:web="fe7776af-2269-4010-81dd-056d9601964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72e430b-e0fb-494c-829d-f7f7674e8538">
      <Terms xmlns="http://schemas.microsoft.com/office/infopath/2007/PartnerControls"/>
    </lcf76f155ced4ddcb4097134ff3c332f>
    <TaxCatchAll xmlns="fe7776af-2269-4010-81dd-056d96019644" xsi:nil="true"/>
  </documentManagement>
</p:properties>
</file>

<file path=customXml/itemProps1.xml><?xml version="1.0" encoding="utf-8"?>
<ds:datastoreItem xmlns:ds="http://schemas.openxmlformats.org/officeDocument/2006/customXml" ds:itemID="{AB767479-DE9E-4EEE-9C96-5B8B30E72832}"/>
</file>

<file path=customXml/itemProps2.xml><?xml version="1.0" encoding="utf-8"?>
<ds:datastoreItem xmlns:ds="http://schemas.openxmlformats.org/officeDocument/2006/customXml" ds:itemID="{2D4C78DF-5276-4908-9B4E-5ABD1FD08F6D}"/>
</file>

<file path=customXml/itemProps3.xml><?xml version="1.0" encoding="utf-8"?>
<ds:datastoreItem xmlns:ds="http://schemas.openxmlformats.org/officeDocument/2006/customXml" ds:itemID="{55712DAA-153F-466F-8A2C-CA5965C296F9}"/>
</file>

<file path=docProps/app.xml><?xml version="1.0" encoding="utf-8"?>
<Properties xmlns="http://schemas.openxmlformats.org/officeDocument/2006/extended-properties" xmlns:vt="http://schemas.openxmlformats.org/officeDocument/2006/docPropsVTypes">
  <Template>CAVU Deck Template</Template>
  <TotalTime>2518</TotalTime>
  <Words>296</Words>
  <Application>Microsoft Office PowerPoint</Application>
  <PresentationFormat>Widescreen</PresentationFormat>
  <Paragraphs>49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Arial</vt:lpstr>
      <vt:lpstr>Calibri</vt:lpstr>
      <vt:lpstr>Montserrat Black</vt:lpstr>
      <vt:lpstr>Poppins</vt:lpstr>
      <vt:lpstr>Poppins Black</vt:lpstr>
      <vt:lpstr>Poppins Bold</vt:lpstr>
      <vt:lpstr>Poppins ExtraBold</vt:lpstr>
      <vt:lpstr>Typeka-Regular</vt:lpstr>
      <vt:lpstr>Office Theme</vt:lpstr>
      <vt:lpstr>SCRUM MASTER AND  PRODUCT OWNER BOOTCAMP</vt:lpstr>
      <vt:lpstr>WHY SCRUM?</vt:lpstr>
      <vt:lpstr>The most successful  companies use Scrum</vt:lpstr>
      <vt:lpstr>Scrum started its origin story in 1983</vt:lpstr>
      <vt:lpstr>Scrum operations based on military training</vt:lpstr>
      <vt:lpstr>Scrum’s goal? Make all teams green!</vt:lpstr>
      <vt:lpstr>AGILE RISING</vt:lpstr>
      <vt:lpstr>Lean, Scrum, &amp; Agile What’s the connection?</vt:lpstr>
      <vt:lpstr>Agile Manifesto: 4 values &amp; 12 principles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SCRUM MASTER AND PRODUCT OWNER BOOTCAMP</dc:title>
  <dc:creator>Christopher Sims</dc:creator>
  <cp:lastModifiedBy>Christopher Sims</cp:lastModifiedBy>
  <cp:revision>3</cp:revision>
  <dcterms:created xsi:type="dcterms:W3CDTF">2022-09-03T03:25:52Z</dcterms:created>
  <dcterms:modified xsi:type="dcterms:W3CDTF">2022-09-04T21:30:56Z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4CED48A1-3ABD-41E3-99E3-66664DFC862E</vt:lpwstr>
  </property>
  <property fmtid="{D5CDD505-2E9C-101B-9397-08002B2CF9AE}" pid="3" name="ArticulatePath">
    <vt:lpwstr>https://sigaostudios-my.sharepoint.com/personal/chris_sigao_io/Documents/CAVU Deck Template</vt:lpwstr>
  </property>
  <property fmtid="{D5CDD505-2E9C-101B-9397-08002B2CF9AE}" pid="4" name="ContentTypeId">
    <vt:lpwstr>0x010100917AE9892E8ED24EAD1952D4FECE8326</vt:lpwstr>
  </property>
</Properties>
</file>